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21945600" cy="329184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7" d="100"/>
          <a:sy n="37" d="100"/>
        </p:scale>
        <p:origin x="-2160" y="-112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2286323" y="685800"/>
            <a:ext cx="228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6013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645919" y="10133390"/>
            <a:ext cx="18653699" cy="7423200"/>
          </a:xfrm>
          <a:prstGeom prst="rect">
            <a:avLst/>
          </a:prstGeom>
        </p:spPr>
        <p:txBody>
          <a:bodyPr lIns="341325" tIns="341325" rIns="341325" bIns="341325" anchor="b" anchorCtr="0"/>
          <a:lstStyle>
            <a:lvl1pPr algn="ctr">
              <a:spcBef>
                <a:spcPts val="0"/>
              </a:spcBef>
              <a:buSzPct val="100000"/>
              <a:defRPr sz="17900"/>
            </a:lvl1pPr>
            <a:lvl2pPr algn="ctr">
              <a:spcBef>
                <a:spcPts val="0"/>
              </a:spcBef>
              <a:buSzPct val="100000"/>
              <a:defRPr sz="17900"/>
            </a:lvl2pPr>
            <a:lvl3pPr algn="ctr">
              <a:spcBef>
                <a:spcPts val="0"/>
              </a:spcBef>
              <a:buSzPct val="100000"/>
              <a:defRPr sz="17900"/>
            </a:lvl3pPr>
            <a:lvl4pPr algn="ctr">
              <a:spcBef>
                <a:spcPts val="0"/>
              </a:spcBef>
              <a:buSzPct val="100000"/>
              <a:defRPr sz="17900"/>
            </a:lvl4pPr>
            <a:lvl5pPr algn="ctr">
              <a:spcBef>
                <a:spcPts val="0"/>
              </a:spcBef>
              <a:buSzPct val="100000"/>
              <a:defRPr sz="17900"/>
            </a:lvl5pPr>
            <a:lvl6pPr algn="ctr">
              <a:spcBef>
                <a:spcPts val="0"/>
              </a:spcBef>
              <a:buSzPct val="100000"/>
              <a:defRPr sz="17900"/>
            </a:lvl6pPr>
            <a:lvl7pPr algn="ctr">
              <a:spcBef>
                <a:spcPts val="0"/>
              </a:spcBef>
              <a:buSzPct val="100000"/>
              <a:defRPr sz="17900"/>
            </a:lvl7pPr>
            <a:lvl8pPr algn="ctr">
              <a:spcBef>
                <a:spcPts val="0"/>
              </a:spcBef>
              <a:buSzPct val="100000"/>
              <a:defRPr sz="17900"/>
            </a:lvl8pPr>
            <a:lvl9pPr algn="ctr">
              <a:spcBef>
                <a:spcPts val="0"/>
              </a:spcBef>
              <a:buSzPct val="100000"/>
              <a:defRPr sz="179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1645919" y="18176342"/>
            <a:ext cx="18653699" cy="5022300"/>
          </a:xfrm>
          <a:prstGeom prst="rect">
            <a:avLst/>
          </a:prstGeom>
        </p:spPr>
        <p:txBody>
          <a:bodyPr lIns="341325" tIns="341325" rIns="341325" bIns="3413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1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97279" y="1318262"/>
            <a:ext cx="19751100" cy="5486399"/>
          </a:xfrm>
          <a:prstGeom prst="rect">
            <a:avLst/>
          </a:prstGeom>
        </p:spPr>
        <p:txBody>
          <a:bodyPr lIns="341325" tIns="341325" rIns="341325" bIns="3413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97279" y="7680960"/>
            <a:ext cx="19751100" cy="23844300"/>
          </a:xfrm>
          <a:prstGeom prst="rect">
            <a:avLst/>
          </a:prstGeom>
        </p:spPr>
        <p:txBody>
          <a:bodyPr lIns="341325" tIns="341325" rIns="341325" bIns="3413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97279" y="1318262"/>
            <a:ext cx="19751100" cy="5486399"/>
          </a:xfrm>
          <a:prstGeom prst="rect">
            <a:avLst/>
          </a:prstGeom>
        </p:spPr>
        <p:txBody>
          <a:bodyPr lIns="341325" tIns="341325" rIns="341325" bIns="3413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97279" y="7680960"/>
            <a:ext cx="9586800" cy="23844300"/>
          </a:xfrm>
          <a:prstGeom prst="rect">
            <a:avLst/>
          </a:prstGeom>
        </p:spPr>
        <p:txBody>
          <a:bodyPr lIns="341325" tIns="341325" rIns="341325" bIns="3413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11261457" y="7680960"/>
            <a:ext cx="9586800" cy="23844300"/>
          </a:xfrm>
          <a:prstGeom prst="rect">
            <a:avLst/>
          </a:prstGeom>
        </p:spPr>
        <p:txBody>
          <a:bodyPr lIns="341325" tIns="341325" rIns="341325" bIns="3413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97279" y="1318262"/>
            <a:ext cx="19751100" cy="5486399"/>
          </a:xfrm>
          <a:prstGeom prst="rect">
            <a:avLst/>
          </a:prstGeom>
        </p:spPr>
        <p:txBody>
          <a:bodyPr lIns="341325" tIns="341325" rIns="341325" bIns="3413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97279" y="28200378"/>
            <a:ext cx="19751100" cy="3324899"/>
          </a:xfrm>
          <a:prstGeom prst="rect">
            <a:avLst/>
          </a:prstGeom>
        </p:spPr>
        <p:txBody>
          <a:bodyPr lIns="341325" tIns="341325" rIns="341325" bIns="341325" anchor="t" anchorCtr="0"/>
          <a:lstStyle>
            <a:lvl1pPr algn="ctr">
              <a:spcBef>
                <a:spcPts val="1300"/>
              </a:spcBef>
              <a:buSzPct val="100000"/>
              <a:buNone/>
              <a:defRPr sz="67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</p:spPr>
        <p:txBody>
          <a:bodyPr lIns="341325" tIns="341325" rIns="341325" bIns="3413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097279" y="1318262"/>
            <a:ext cx="19751100" cy="5486399"/>
          </a:xfrm>
          <a:prstGeom prst="rect">
            <a:avLst/>
          </a:prstGeom>
          <a:noFill/>
          <a:ln>
            <a:noFill/>
          </a:ln>
        </p:spPr>
        <p:txBody>
          <a:bodyPr lIns="341325" tIns="341325" rIns="341325" bIns="3413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13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097279" y="7680960"/>
            <a:ext cx="19751100" cy="23844300"/>
          </a:xfrm>
          <a:prstGeom prst="rect">
            <a:avLst/>
          </a:prstGeom>
          <a:noFill/>
          <a:ln>
            <a:noFill/>
          </a:ln>
        </p:spPr>
        <p:txBody>
          <a:bodyPr lIns="341325" tIns="341325" rIns="341325" bIns="341325" anchor="t" anchorCtr="0"/>
          <a:lstStyle>
            <a:lvl1pPr>
              <a:spcBef>
                <a:spcPts val="2200"/>
              </a:spcBef>
              <a:buClr>
                <a:schemeClr val="dk1"/>
              </a:buClr>
              <a:buSzPct val="100000"/>
              <a:defRPr sz="11200">
                <a:solidFill>
                  <a:schemeClr val="dk1"/>
                </a:solidFill>
              </a:defRPr>
            </a:lvl1pPr>
            <a:lvl2pPr>
              <a:spcBef>
                <a:spcPts val="1800"/>
              </a:spcBef>
              <a:buClr>
                <a:schemeClr val="dk1"/>
              </a:buClr>
              <a:buSzPct val="100000"/>
              <a:defRPr sz="9000">
                <a:solidFill>
                  <a:schemeClr val="dk1"/>
                </a:solidFill>
              </a:defRPr>
            </a:lvl2pPr>
            <a:lvl3pPr>
              <a:spcBef>
                <a:spcPts val="1800"/>
              </a:spcBef>
              <a:buClr>
                <a:schemeClr val="dk1"/>
              </a:buClr>
              <a:buSzPct val="100000"/>
              <a:defRPr sz="9000">
                <a:solidFill>
                  <a:schemeClr val="dk1"/>
                </a:solidFill>
              </a:defRPr>
            </a:lvl3pPr>
            <a:lvl4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4pPr>
            <a:lvl5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5pPr>
            <a:lvl6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6pPr>
            <a:lvl7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7pPr>
            <a:lvl8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8pPr>
            <a:lvl9pPr>
              <a:spcBef>
                <a:spcPts val="1300"/>
              </a:spcBef>
              <a:buClr>
                <a:schemeClr val="dk1"/>
              </a:buClr>
              <a:buSzPct val="100000"/>
              <a:defRPr sz="6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20536300" y="30399043"/>
            <a:ext cx="1317000" cy="2518500"/>
          </a:xfrm>
          <a:prstGeom prst="rect">
            <a:avLst/>
          </a:prstGeom>
          <a:noFill/>
          <a:ln>
            <a:noFill/>
          </a:ln>
        </p:spPr>
        <p:txBody>
          <a:bodyPr lIns="341325" tIns="341325" rIns="341325" bIns="341325" anchor="ctr" anchorCtr="0">
            <a:noAutofit/>
          </a:bodyPr>
          <a:lstStyle>
            <a:lvl1pPr algn="r">
              <a:spcBef>
                <a:spcPts val="0"/>
              </a:spcBef>
              <a:buNone/>
              <a:defRPr sz="49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581" y="4467766"/>
            <a:ext cx="21380332" cy="5803356"/>
          </a:xfrm>
          <a:prstGeom prst="rect">
            <a:avLst/>
          </a:prstGeom>
          <a:solidFill>
            <a:srgbClr val="008040">
              <a:alpha val="64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30"/>
          <p:cNvSpPr txBox="1"/>
          <p:nvPr/>
        </p:nvSpPr>
        <p:spPr>
          <a:xfrm>
            <a:off x="886150" y="502464"/>
            <a:ext cx="20512500" cy="29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7200" dirty="0">
                <a:latin typeface="Helvetica Neue Light"/>
                <a:ea typeface="Signika"/>
                <a:cs typeface="Helvetica Neue Light"/>
                <a:sym typeface="Signika"/>
              </a:rPr>
              <a:t>EPICViz : An interactive </a:t>
            </a:r>
            <a:r>
              <a:rPr lang="en" sz="7200" i="1" dirty="0">
                <a:latin typeface="Helvetica Neue Light"/>
                <a:ea typeface="Signika"/>
                <a:cs typeface="Helvetica Neue Light"/>
                <a:sym typeface="Signika"/>
              </a:rPr>
              <a:t>C. elegans </a:t>
            </a:r>
            <a:r>
              <a:rPr lang="en" sz="7200" dirty="0">
                <a:latin typeface="Helvetica Neue Light"/>
                <a:ea typeface="Signika"/>
                <a:cs typeface="Helvetica Neue Light"/>
                <a:sym typeface="Signika"/>
              </a:rPr>
              <a:t>embryogenesis and gene expression visualization</a:t>
            </a:r>
          </a:p>
          <a:p>
            <a:pPr algn="ctr" rtl="0">
              <a:spcBef>
                <a:spcPts val="0"/>
              </a:spcBef>
              <a:buNone/>
            </a:pPr>
            <a:endParaRPr sz="1800" dirty="0">
              <a:latin typeface="Helvetica Neue Light"/>
              <a:ea typeface="Signika"/>
              <a:cs typeface="Helvetica Neue Light"/>
              <a:sym typeface="Signika"/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Melissa Chiasson</a:t>
            </a: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1</a:t>
            </a: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, Timothy Durham</a:t>
            </a: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1</a:t>
            </a: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, Andrew Hill</a:t>
            </a: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1</a:t>
            </a: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, Ning Li</a:t>
            </a: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2</a:t>
            </a:r>
          </a:p>
          <a:p>
            <a:pPr algn="ctr">
              <a:spcBef>
                <a:spcPts val="0"/>
              </a:spcBef>
              <a:buNone/>
            </a:pP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1</a:t>
            </a: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Department of Genome Sciences, </a:t>
            </a:r>
            <a:r>
              <a:rPr lang="en" sz="3600" baseline="30000" dirty="0">
                <a:latin typeface="Helvetica Neue Light"/>
                <a:ea typeface="Signika"/>
                <a:cs typeface="Helvetica Neue Light"/>
                <a:sym typeface="Signika"/>
              </a:rPr>
              <a:t>2</a:t>
            </a:r>
            <a:r>
              <a:rPr lang="en" sz="3600" dirty="0">
                <a:latin typeface="Helvetica Neue Light"/>
                <a:ea typeface="Signika"/>
                <a:cs typeface="Helvetica Neue Light"/>
                <a:sym typeface="Signika"/>
              </a:rPr>
              <a:t>Department of Statistics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538774" y="4467766"/>
            <a:ext cx="18138657" cy="75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i="1" dirty="0" smtClean="0">
                <a:latin typeface="Helvetica Neue Light"/>
                <a:ea typeface="Signika"/>
                <a:cs typeface="Helvetica Neue Light"/>
                <a:sym typeface="Signika"/>
              </a:rPr>
              <a:t>C. </a:t>
            </a:r>
            <a:r>
              <a:rPr lang="en-US" sz="7200" i="1" dirty="0" err="1">
                <a:latin typeface="Helvetica Neue Light"/>
                <a:ea typeface="Signika"/>
                <a:cs typeface="Helvetica Neue Light"/>
                <a:sym typeface="Signika"/>
              </a:rPr>
              <a:t>e</a:t>
            </a:r>
            <a:r>
              <a:rPr lang="en-US" sz="7200" i="1" dirty="0" err="1" smtClean="0">
                <a:latin typeface="Helvetica Neue Light"/>
                <a:ea typeface="Signika"/>
                <a:cs typeface="Helvetica Neue Light"/>
                <a:sym typeface="Signika"/>
              </a:rPr>
              <a:t>legans</a:t>
            </a:r>
            <a:r>
              <a:rPr lang="en-US" sz="7200" i="1" dirty="0" smtClean="0">
                <a:latin typeface="Helvetica Neue Light"/>
                <a:ea typeface="Signika"/>
                <a:cs typeface="Helvetica Neue Light"/>
                <a:sym typeface="Signika"/>
              </a:rPr>
              <a:t> </a:t>
            </a:r>
            <a:r>
              <a:rPr lang="en-US" sz="7200" dirty="0" smtClean="0">
                <a:latin typeface="Helvetica Neue Light"/>
                <a:ea typeface="Signika"/>
                <a:cs typeface="Helvetica Neue Light"/>
                <a:sym typeface="Signika"/>
              </a:rPr>
              <a:t>and gene regulation</a:t>
            </a:r>
            <a:endParaRPr lang="en" sz="7200" dirty="0">
              <a:latin typeface="Helvetica Neue Light"/>
              <a:ea typeface="Signika"/>
              <a:cs typeface="Helvetica Neue Light"/>
              <a:sym typeface="Sign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189" y="5783322"/>
            <a:ext cx="15308011" cy="578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200" i="1" dirty="0" err="1">
                <a:latin typeface="Helvetica Neue Light"/>
                <a:cs typeface="Helvetica Neue Light"/>
              </a:rPr>
              <a:t>Caenorhabditis</a:t>
            </a:r>
            <a:r>
              <a:rPr lang="en-US" sz="3200" i="1" dirty="0">
                <a:latin typeface="Helvetica Neue Light"/>
                <a:cs typeface="Helvetica Neue Light"/>
              </a:rPr>
              <a:t> </a:t>
            </a:r>
            <a:r>
              <a:rPr lang="en-US" sz="3200" i="1" dirty="0" err="1">
                <a:latin typeface="Helvetica Neue Light"/>
                <a:cs typeface="Helvetica Neue Light"/>
              </a:rPr>
              <a:t>elegans</a:t>
            </a:r>
            <a:r>
              <a:rPr lang="en-US" sz="3200" i="1" dirty="0">
                <a:latin typeface="Helvetica Neue Light"/>
                <a:cs typeface="Helvetica Neue Light"/>
              </a:rPr>
              <a:t> </a:t>
            </a:r>
            <a:r>
              <a:rPr lang="en-US" sz="3200" dirty="0">
                <a:latin typeface="Helvetica Neue Light"/>
                <a:cs typeface="Helvetica Neue Light"/>
              </a:rPr>
              <a:t>(</a:t>
            </a:r>
            <a:r>
              <a:rPr lang="en-US" sz="3200" i="1" dirty="0">
                <a:latin typeface="Helvetica Neue Light"/>
                <a:cs typeface="Helvetica Neue Light"/>
              </a:rPr>
              <a:t>C. </a:t>
            </a:r>
            <a:r>
              <a:rPr lang="en-US" sz="3200" i="1" dirty="0" err="1">
                <a:latin typeface="Helvetica Neue Light"/>
                <a:cs typeface="Helvetica Neue Light"/>
              </a:rPr>
              <a:t>elegans</a:t>
            </a:r>
            <a:r>
              <a:rPr lang="en-US" sz="3200" dirty="0">
                <a:latin typeface="Helvetica Neue Light"/>
                <a:cs typeface="Helvetica Neue Light"/>
              </a:rPr>
              <a:t>) </a:t>
            </a:r>
            <a:r>
              <a:rPr lang="en-US" sz="3200" dirty="0" smtClean="0">
                <a:latin typeface="Helvetica Neue Light"/>
                <a:cs typeface="Helvetica Neue Light"/>
              </a:rPr>
              <a:t>is a </a:t>
            </a:r>
            <a:r>
              <a:rPr lang="en-US" sz="3200" dirty="0">
                <a:latin typeface="Helvetica Neue Light"/>
                <a:cs typeface="Helvetica Neue Light"/>
              </a:rPr>
              <a:t>small roundworm used widely as a model organism in genetics and genomics. E</a:t>
            </a:r>
            <a:r>
              <a:rPr lang="en-US" sz="3200" dirty="0" smtClean="0">
                <a:latin typeface="Helvetica Neue Light"/>
                <a:cs typeface="Helvetica Neue Light"/>
              </a:rPr>
              <a:t>ach </a:t>
            </a:r>
            <a:r>
              <a:rPr lang="en-US" sz="3200" dirty="0">
                <a:latin typeface="Helvetica Neue Light"/>
                <a:cs typeface="Helvetica Neue Light"/>
              </a:rPr>
              <a:t>worm takes around 14 hours to grow from a single fertilized cell to a hatched larvae with 558 cells. </a:t>
            </a:r>
            <a:endParaRPr lang="en-US" sz="3200" dirty="0" smtClean="0">
              <a:latin typeface="Helvetica Neue Light"/>
              <a:cs typeface="Helvetica Neue Light"/>
            </a:endParaRPr>
          </a:p>
          <a:p>
            <a:pPr marL="342900" indent="-342900">
              <a:lnSpc>
                <a:spcPct val="114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E</a:t>
            </a:r>
            <a:r>
              <a:rPr lang="en-US" sz="3200" dirty="0" smtClean="0">
                <a:latin typeface="Helvetica Neue Light"/>
                <a:cs typeface="Helvetica Neue Light"/>
              </a:rPr>
              <a:t>mbryonic </a:t>
            </a:r>
            <a:r>
              <a:rPr lang="en-US" sz="3200" dirty="0">
                <a:latin typeface="Helvetica Neue Light"/>
                <a:cs typeface="Helvetica Neue Light"/>
              </a:rPr>
              <a:t>development </a:t>
            </a:r>
            <a:r>
              <a:rPr lang="en-US" sz="3200" dirty="0" smtClean="0">
                <a:latin typeface="Helvetica Neue Light"/>
                <a:cs typeface="Helvetica Neue Light"/>
              </a:rPr>
              <a:t>proceeds due to the tightly choreographed expression of several genes. These patterns of gene expression contribute to cell identity.</a:t>
            </a:r>
          </a:p>
          <a:p>
            <a:pPr marL="342900" indent="-342900">
              <a:lnSpc>
                <a:spcPct val="114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200" dirty="0" smtClean="0">
                <a:latin typeface="Helvetica Neue Light"/>
                <a:cs typeface="Helvetica Neue Light"/>
              </a:rPr>
              <a:t>Location of cells during embryogenesis is also important, as cell-cell interactions can influence gene regulation.</a:t>
            </a:r>
          </a:p>
          <a:p>
            <a:pPr marL="342900" indent="-342900">
              <a:lnSpc>
                <a:spcPct val="114000"/>
              </a:lnSpc>
              <a:spcBef>
                <a:spcPts val="1200"/>
              </a:spcBef>
              <a:buFont typeface="Arial"/>
              <a:buChar char="•"/>
            </a:pPr>
            <a:endParaRPr lang="en-US" sz="3200" dirty="0" smtClean="0">
              <a:latin typeface="Helvetica Neue Light"/>
              <a:cs typeface="Helvetica Neue Light"/>
            </a:endParaRPr>
          </a:p>
          <a:p>
            <a:pPr>
              <a:lnSpc>
                <a:spcPts val="2880"/>
              </a:lnSpc>
            </a:pPr>
            <a:r>
              <a:rPr lang="en-US" sz="2400" dirty="0">
                <a:latin typeface="Helvetica Neue"/>
                <a:cs typeface="Helvetica Neue"/>
              </a:rPr>
              <a:t> </a:t>
            </a:r>
          </a:p>
          <a:p>
            <a:pPr>
              <a:lnSpc>
                <a:spcPts val="2880"/>
              </a:lnSpc>
            </a:pP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157601" y="28081411"/>
            <a:ext cx="10502312" cy="4753211"/>
            <a:chOff x="11157601" y="27927475"/>
            <a:chExt cx="10502312" cy="4753211"/>
          </a:xfrm>
        </p:grpSpPr>
        <p:sp>
          <p:nvSpPr>
            <p:cNvPr id="192" name="Rectangle 191"/>
            <p:cNvSpPr/>
            <p:nvPr/>
          </p:nvSpPr>
          <p:spPr>
            <a:xfrm>
              <a:off x="11157601" y="27927475"/>
              <a:ext cx="10502312" cy="4467601"/>
            </a:xfrm>
            <a:prstGeom prst="rect">
              <a:avLst/>
            </a:prstGeom>
            <a:solidFill>
              <a:srgbClr val="008040">
                <a:alpha val="67000"/>
              </a:srgbClr>
            </a:solidFill>
            <a:ln>
              <a:solidFill>
                <a:srgbClr val="008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35"/>
            <p:cNvSpPr txBox="1"/>
            <p:nvPr/>
          </p:nvSpPr>
          <p:spPr>
            <a:xfrm>
              <a:off x="11519295" y="28028619"/>
              <a:ext cx="5776200" cy="754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7200" dirty="0">
                  <a:latin typeface="Helvetica Neue Light"/>
                  <a:ea typeface="Signika"/>
                  <a:cs typeface="Helvetica Neue Light"/>
                  <a:sym typeface="Signika"/>
                </a:rPr>
                <a:t>Future 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504293" y="29399993"/>
              <a:ext cx="9778905" cy="328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Expand logical control of selections</a:t>
              </a:r>
            </a:p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Add selection criteria for gene function</a:t>
              </a:r>
            </a:p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Display histogram of expression among lineages upon </a:t>
              </a:r>
              <a:r>
                <a:rPr lang="en-US" sz="3200" dirty="0" smtClean="0">
                  <a:latin typeface="Helvetica Neue Light"/>
                  <a:cs typeface="Helvetica Neue Light"/>
                </a:rPr>
                <a:t>selection </a:t>
              </a:r>
              <a:r>
                <a:rPr lang="en-US" sz="3200" dirty="0" smtClean="0">
                  <a:latin typeface="Helvetica Neue Light"/>
                  <a:cs typeface="Helvetica Neue Light"/>
                </a:rPr>
                <a:t>in </a:t>
              </a:r>
              <a:r>
                <a:rPr lang="en-US" sz="3200" dirty="0" err="1" smtClean="0">
                  <a:latin typeface="Helvetica Neue Light"/>
                  <a:cs typeface="Helvetica Neue Light"/>
                </a:rPr>
                <a:t>heatmap</a:t>
              </a:r>
              <a:r>
                <a:rPr lang="en-US" sz="3200" dirty="0" smtClean="0">
                  <a:latin typeface="Helvetica Neue Light"/>
                  <a:cs typeface="Helvetica Neue Light"/>
                </a:rPr>
                <a:t> or PCA plot</a:t>
              </a:r>
            </a:p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endParaRPr lang="en-US" sz="2800" dirty="0" smtClean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279581" y="10631119"/>
            <a:ext cx="10586996" cy="10544754"/>
            <a:chOff x="279581" y="10592635"/>
            <a:chExt cx="10586996" cy="10544754"/>
          </a:xfrm>
        </p:grpSpPr>
        <p:sp>
          <p:nvSpPr>
            <p:cNvPr id="22" name="Rectangle 21"/>
            <p:cNvSpPr/>
            <p:nvPr/>
          </p:nvSpPr>
          <p:spPr>
            <a:xfrm>
              <a:off x="279581" y="10592635"/>
              <a:ext cx="10502312" cy="10544754"/>
            </a:xfrm>
            <a:prstGeom prst="rect">
              <a:avLst/>
            </a:prstGeom>
            <a:solidFill>
              <a:srgbClr val="004080">
                <a:alpha val="50000"/>
              </a:srgbClr>
            </a:solidFill>
            <a:ln>
              <a:solidFill>
                <a:srgbClr val="004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32"/>
            <p:cNvSpPr txBox="1"/>
            <p:nvPr/>
          </p:nvSpPr>
          <p:spPr>
            <a:xfrm>
              <a:off x="527737" y="10674509"/>
              <a:ext cx="5776200" cy="754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7200" dirty="0" smtClean="0">
                  <a:latin typeface="Helvetica Neue Light"/>
                  <a:ea typeface="Signika"/>
                  <a:cs typeface="Helvetica Neue Light"/>
                  <a:sym typeface="Signika"/>
                </a:rPr>
                <a:t>Dataset</a:t>
              </a:r>
              <a:endParaRPr lang="en" sz="7200" dirty="0">
                <a:latin typeface="Helvetica Neue Light"/>
                <a:ea typeface="Signika"/>
                <a:cs typeface="Helvetica Neue Light"/>
                <a:sym typeface="Signik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2818" y="14740212"/>
              <a:ext cx="10313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73802" y="11840119"/>
              <a:ext cx="7464584" cy="92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lang="en-US" sz="3200" dirty="0">
                  <a:latin typeface="Helvetica Neue Light"/>
                  <a:cs typeface="Helvetica Neue Light"/>
                </a:rPr>
                <a:t>The Expression Patterns In </a:t>
              </a:r>
              <a:r>
                <a:rPr lang="en-US" sz="3200" i="1" dirty="0">
                  <a:latin typeface="Helvetica Neue Light"/>
                  <a:cs typeface="Helvetica Neue Light"/>
                </a:rPr>
                <a:t>C. </a:t>
              </a:r>
              <a:r>
                <a:rPr lang="en-US" sz="3200" i="1" dirty="0" err="1">
                  <a:latin typeface="Helvetica Neue Light"/>
                  <a:cs typeface="Helvetica Neue Light"/>
                </a:rPr>
                <a:t>elegans</a:t>
              </a:r>
              <a:r>
                <a:rPr lang="en-US" sz="3200" dirty="0">
                  <a:latin typeface="Helvetica Neue Light"/>
                  <a:cs typeface="Helvetica Neue Light"/>
                </a:rPr>
                <a:t> (EPIC – </a:t>
              </a:r>
              <a:r>
                <a:rPr lang="en-US" sz="2400" dirty="0">
                  <a:latin typeface="Helvetica Neue Light"/>
                  <a:cs typeface="Helvetica Neue Light"/>
                </a:rPr>
                <a:t>http://epic2.gs.washington.edu/Epic2</a:t>
              </a:r>
              <a:r>
                <a:rPr lang="en-US" sz="3200" dirty="0">
                  <a:latin typeface="Helvetica Neue Light"/>
                  <a:cs typeface="Helvetica Neue Light"/>
                </a:rPr>
                <a:t>) project has generated a dataset that describes the spatial orientation of every cell during </a:t>
              </a:r>
              <a:r>
                <a:rPr lang="en-US" sz="3200" i="1" dirty="0">
                  <a:latin typeface="Helvetica Neue Light"/>
                  <a:cs typeface="Helvetica Neue Light"/>
                </a:rPr>
                <a:t>C. </a:t>
              </a:r>
              <a:r>
                <a:rPr lang="en-US" sz="3200" i="1" dirty="0" err="1">
                  <a:latin typeface="Helvetica Neue Light"/>
                  <a:cs typeface="Helvetica Neue Light"/>
                </a:rPr>
                <a:t>elegans</a:t>
              </a:r>
              <a:r>
                <a:rPr lang="en-US" sz="3200" i="1" dirty="0">
                  <a:latin typeface="Helvetica Neue Light"/>
                  <a:cs typeface="Helvetica Neue Light"/>
                </a:rPr>
                <a:t> </a:t>
              </a:r>
              <a:r>
                <a:rPr lang="en-US" sz="3200" dirty="0">
                  <a:latin typeface="Helvetica Neue Light"/>
                  <a:cs typeface="Helvetica Neue Light"/>
                </a:rPr>
                <a:t>embryogenesis, its developmental lineage and cell fate, and expression measurements for a set of about 227 genes. </a:t>
              </a:r>
            </a:p>
            <a:p>
              <a:pPr marL="342900" indent="-342900">
                <a:lnSpc>
                  <a:spcPct val="114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These </a:t>
              </a:r>
              <a:r>
                <a:rPr lang="en-US" sz="3200" dirty="0">
                  <a:latin typeface="Helvetica Neue Light"/>
                  <a:cs typeface="Helvetica Neue Light"/>
                </a:rPr>
                <a:t>data provide an expansive view of gene expression in the </a:t>
              </a:r>
              <a:r>
                <a:rPr lang="en-US" sz="3200" i="1" dirty="0">
                  <a:latin typeface="Helvetica Neue Light"/>
                  <a:cs typeface="Helvetica Neue Light"/>
                </a:rPr>
                <a:t>C. </a:t>
              </a:r>
              <a:r>
                <a:rPr lang="en-US" sz="3200" i="1" dirty="0" err="1">
                  <a:latin typeface="Helvetica Neue Light"/>
                  <a:cs typeface="Helvetica Neue Light"/>
                </a:rPr>
                <a:t>elegans</a:t>
              </a:r>
              <a:r>
                <a:rPr lang="en-US" sz="3200" i="1" dirty="0">
                  <a:latin typeface="Helvetica Neue Light"/>
                  <a:cs typeface="Helvetica Neue Light"/>
                </a:rPr>
                <a:t> </a:t>
              </a:r>
              <a:r>
                <a:rPr lang="en-US" sz="3200" dirty="0">
                  <a:latin typeface="Helvetica Neue Light"/>
                  <a:cs typeface="Helvetica Neue Light"/>
                </a:rPr>
                <a:t>embryo; however, to derive insights into gene expression patterns in different cells across time </a:t>
              </a:r>
              <a:r>
                <a:rPr lang="en-US" sz="3200" b="1" dirty="0">
                  <a:latin typeface="Helvetica Neue Light"/>
                  <a:cs typeface="Helvetica Neue Light"/>
                </a:rPr>
                <a:t>we need a tool to integrate and allow interactive exploration of the data.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8166741" y="11021115"/>
              <a:ext cx="2247823" cy="4670216"/>
              <a:chOff x="5855891" y="2865208"/>
              <a:chExt cx="1428955" cy="2968885"/>
            </a:xfrm>
          </p:grpSpPr>
          <p:pic>
            <p:nvPicPr>
              <p:cNvPr id="194" name="Picture 193"/>
              <p:cNvPicPr>
                <a:picLocks/>
              </p:cNvPicPr>
              <p:nvPr/>
            </p:nvPicPr>
            <p:blipFill rotWithShape="1">
              <a:blip r:embed="rId3"/>
              <a:srcRect l="69028" t="32444" r="10555" b="20667"/>
              <a:stretch/>
            </p:blipFill>
            <p:spPr>
              <a:xfrm>
                <a:off x="5885334" y="2865208"/>
                <a:ext cx="1399512" cy="997964"/>
              </a:xfrm>
              <a:prstGeom prst="rect">
                <a:avLst/>
              </a:prstGeom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 rotWithShape="1">
              <a:blip r:embed="rId4"/>
              <a:srcRect l="69028" t="32667" r="10625" b="20889"/>
              <a:stretch/>
            </p:blipFill>
            <p:spPr>
              <a:xfrm>
                <a:off x="5885334" y="3863172"/>
                <a:ext cx="1399060" cy="997964"/>
              </a:xfrm>
              <a:prstGeom prst="rect">
                <a:avLst/>
              </a:prstGeom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 rotWithShape="1">
              <a:blip r:embed="rId5"/>
              <a:srcRect l="69028" t="32445" r="10555" b="20889"/>
              <a:stretch/>
            </p:blipFill>
            <p:spPr>
              <a:xfrm>
                <a:off x="5887244" y="4836129"/>
                <a:ext cx="1397150" cy="997964"/>
              </a:xfrm>
              <a:prstGeom prst="rect">
                <a:avLst/>
              </a:prstGeom>
            </p:spPr>
          </p:pic>
          <p:sp>
            <p:nvSpPr>
              <p:cNvPr id="197" name="Right Arrow 196"/>
              <p:cNvSpPr/>
              <p:nvPr/>
            </p:nvSpPr>
            <p:spPr>
              <a:xfrm rot="5400000">
                <a:off x="5856017" y="3690749"/>
                <a:ext cx="390981" cy="34484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ight Arrow 197"/>
              <p:cNvSpPr/>
              <p:nvPr/>
            </p:nvSpPr>
            <p:spPr>
              <a:xfrm rot="5400000">
                <a:off x="5832823" y="4728171"/>
                <a:ext cx="390981" cy="34484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/>
            <p:cNvGrpSpPr>
              <a:grpSpLocks noChangeAspect="1"/>
            </p:cNvGrpSpPr>
            <p:nvPr/>
          </p:nvGrpSpPr>
          <p:grpSpPr>
            <a:xfrm>
              <a:off x="7722933" y="16729235"/>
              <a:ext cx="3040497" cy="3917893"/>
              <a:chOff x="5289550" y="1873249"/>
              <a:chExt cx="3454399" cy="4451235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5289550" y="2468147"/>
                <a:ext cx="3340100" cy="1283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5289550" y="3757912"/>
                <a:ext cx="3340100" cy="128328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5289550" y="5041198"/>
                <a:ext cx="3340100" cy="128328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5289550" y="2755847"/>
                <a:ext cx="29146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Light"/>
                    <a:cs typeface="Helvetica Light"/>
                  </a:rPr>
                  <a:t>Spatial orientation and diameter of cells</a:t>
                </a:r>
                <a:endParaRPr lang="en-US" sz="2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5289550" y="4045596"/>
                <a:ext cx="2914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Light"/>
                    <a:cs typeface="Helvetica Light"/>
                  </a:rPr>
                  <a:t>Cell types and lineages</a:t>
                </a:r>
                <a:endParaRPr lang="en-US" sz="2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289550" y="1873249"/>
                <a:ext cx="3340100" cy="59489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5289550" y="2006481"/>
                <a:ext cx="2914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Light"/>
                    <a:cs typeface="Helvetica Light"/>
                  </a:rPr>
                  <a:t>Types of data</a:t>
                </a:r>
                <a:endParaRPr lang="en-US" sz="2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5289550" y="5333624"/>
                <a:ext cx="3454399" cy="7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Helvetica Light"/>
                    <a:cs typeface="Helvetica Light"/>
                  </a:rPr>
                  <a:t>Gene expression for ~250 genes in each cell</a:t>
                </a:r>
                <a:endParaRPr lang="en-US" sz="1800" dirty="0">
                  <a:latin typeface="Helvetica Light"/>
                  <a:cs typeface="Helvetica Light"/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969541" y="15691331"/>
            <a:ext cx="2693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Expression of </a:t>
            </a:r>
            <a:r>
              <a:rPr lang="en-US" i="1" dirty="0" smtClean="0">
                <a:latin typeface="Helvetica Light"/>
                <a:cs typeface="Helvetica Light"/>
              </a:rPr>
              <a:t>hnd-1</a:t>
            </a:r>
            <a:r>
              <a:rPr lang="en-US" dirty="0" smtClean="0">
                <a:latin typeface="Helvetica Light"/>
                <a:cs typeface="Helvetica Light"/>
              </a:rPr>
              <a:t>, a muscle-specific gene, through development.</a:t>
            </a:r>
            <a:endParaRPr lang="en-US" dirty="0">
              <a:latin typeface="Helvetica Light"/>
              <a:cs typeface="Helvetica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157601" y="10669606"/>
            <a:ext cx="10617764" cy="6163194"/>
            <a:chOff x="11157601" y="10592638"/>
            <a:chExt cx="10617764" cy="6163194"/>
          </a:xfrm>
        </p:grpSpPr>
        <p:sp>
          <p:nvSpPr>
            <p:cNvPr id="24" name="Rectangle 23"/>
            <p:cNvSpPr/>
            <p:nvPr/>
          </p:nvSpPr>
          <p:spPr>
            <a:xfrm>
              <a:off x="11157601" y="10592638"/>
              <a:ext cx="10502312" cy="6063642"/>
            </a:xfrm>
            <a:prstGeom prst="rect">
              <a:avLst/>
            </a:prstGeom>
            <a:solidFill>
              <a:srgbClr val="008040">
                <a:alpha val="67000"/>
              </a:srgbClr>
            </a:solidFill>
            <a:ln>
              <a:solidFill>
                <a:srgbClr val="008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4293" y="10603379"/>
              <a:ext cx="6291494" cy="615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  <a:spcBef>
                  <a:spcPts val="600"/>
                </a:spcBef>
              </a:pPr>
              <a:r>
                <a:rPr lang="en-US" sz="3200" b="1" dirty="0" smtClean="0">
                  <a:latin typeface="Helvetica Neue Light"/>
                  <a:cs typeface="Helvetica Neue Light"/>
                </a:rPr>
                <a:t>Features</a:t>
              </a:r>
            </a:p>
            <a:p>
              <a:pPr marL="457200" indent="-457200">
                <a:lnSpc>
                  <a:spcPct val="114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Based on user selection, specific lineages and cell types can be highlighted in color.</a:t>
              </a:r>
              <a:endParaRPr lang="en-US" sz="3200" dirty="0">
                <a:latin typeface="Helvetica Neue Light"/>
                <a:cs typeface="Helvetica Neue Light"/>
              </a:endParaRPr>
            </a:p>
            <a:p>
              <a:pPr marL="457200" indent="-457200">
                <a:lnSpc>
                  <a:spcPct val="114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The user can track development in 3D and in 2D small multiple projections.</a:t>
              </a:r>
            </a:p>
            <a:p>
              <a:pPr marL="457200" indent="-457200">
                <a:lnSpc>
                  <a:spcPct val="114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3200" dirty="0" smtClean="0">
                  <a:latin typeface="Helvetica Neue Light"/>
                  <a:cs typeface="Helvetica Neue Light"/>
                </a:rPr>
                <a:t>Genes of interest can be selected from the heat map for further study.</a:t>
              </a:r>
              <a:endParaRPr lang="en-US" sz="3200" dirty="0">
                <a:latin typeface="Helvetica Neue Light"/>
                <a:cs typeface="Helvetica Neue Light"/>
              </a:endParaRPr>
            </a:p>
            <a:p>
              <a:endParaRPr lang="en-US" dirty="0"/>
            </a:p>
          </p:txBody>
        </p: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17580190" y="12047477"/>
              <a:ext cx="3931893" cy="3380031"/>
              <a:chOff x="18013707" y="11804752"/>
              <a:chExt cx="5983286" cy="5143500"/>
            </a:xfrm>
          </p:grpSpPr>
          <p:pic>
            <p:nvPicPr>
              <p:cNvPr id="221" name="Content Placeholder 3" descr="unname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9642" b="-39642"/>
              <a:stretch>
                <a:fillRect/>
              </a:stretch>
            </p:blipFill>
            <p:spPr>
              <a:xfrm>
                <a:off x="18013707" y="13657675"/>
                <a:ext cx="5983286" cy="32905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Picture 221" descr="Screen Shot 2015-05-19 at 5.11.51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3414" y="11804752"/>
                <a:ext cx="2349500" cy="2098408"/>
              </a:xfrm>
              <a:prstGeom prst="rect">
                <a:avLst/>
              </a:prstGeom>
            </p:spPr>
          </p:pic>
        </p:grpSp>
        <p:sp>
          <p:nvSpPr>
            <p:cNvPr id="226" name="TextBox 225"/>
            <p:cNvSpPr txBox="1"/>
            <p:nvPr/>
          </p:nvSpPr>
          <p:spPr>
            <a:xfrm>
              <a:off x="17695643" y="15204429"/>
              <a:ext cx="4079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Preliminary study of 3D plot with 2D small multiples.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57601" y="17230708"/>
            <a:ext cx="10864967" cy="10337852"/>
            <a:chOff x="11157601" y="17115256"/>
            <a:chExt cx="10864967" cy="10337852"/>
          </a:xfrm>
        </p:grpSpPr>
        <p:sp>
          <p:nvSpPr>
            <p:cNvPr id="191" name="Rectangle 190"/>
            <p:cNvSpPr/>
            <p:nvPr/>
          </p:nvSpPr>
          <p:spPr>
            <a:xfrm>
              <a:off x="11157601" y="17115256"/>
              <a:ext cx="10502312" cy="10337852"/>
            </a:xfrm>
            <a:prstGeom prst="rect">
              <a:avLst/>
            </a:prstGeom>
            <a:solidFill>
              <a:srgbClr val="004080">
                <a:alpha val="50000"/>
              </a:srgbClr>
            </a:solidFill>
            <a:ln>
              <a:solidFill>
                <a:srgbClr val="004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hape 34"/>
            <p:cNvSpPr txBox="1"/>
            <p:nvPr/>
          </p:nvSpPr>
          <p:spPr>
            <a:xfrm>
              <a:off x="11519295" y="17294319"/>
              <a:ext cx="5776200" cy="7218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7200" dirty="0">
                  <a:latin typeface="Helvetica Neue Light"/>
                  <a:ea typeface="Signika"/>
                  <a:cs typeface="Helvetica Neue Light"/>
                  <a:sym typeface="Signika"/>
                </a:rPr>
                <a:t>Results</a:t>
              </a:r>
            </a:p>
          </p:txBody>
        </p:sp>
        <p:pic>
          <p:nvPicPr>
            <p:cNvPr id="8" name="Picture 7" descr="Screen Shot 2015-06-08 at 9.45.00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1908" y="18687436"/>
              <a:ext cx="7180222" cy="4487639"/>
            </a:xfrm>
            <a:prstGeom prst="rect">
              <a:avLst/>
            </a:prstGeom>
          </p:spPr>
        </p:pic>
        <p:pic>
          <p:nvPicPr>
            <p:cNvPr id="9" name="Picture 8" descr="Screen Shot 2015-06-08 at 9.46.13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1908" y="23638608"/>
              <a:ext cx="6291494" cy="2380899"/>
            </a:xfrm>
            <a:prstGeom prst="rect">
              <a:avLst/>
            </a:prstGeom>
          </p:spPr>
        </p:pic>
        <p:pic>
          <p:nvPicPr>
            <p:cNvPr id="10" name="Picture 9" descr="Screen Shot 2015-06-08 at 9.45.40 A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5250" y="23638608"/>
              <a:ext cx="2919564" cy="2380899"/>
            </a:xfrm>
            <a:prstGeom prst="rect">
              <a:avLst/>
            </a:prstGeom>
          </p:spPr>
        </p:pic>
        <p:sp>
          <p:nvSpPr>
            <p:cNvPr id="225" name="TextBox 224"/>
            <p:cNvSpPr txBox="1"/>
            <p:nvPr/>
          </p:nvSpPr>
          <p:spPr>
            <a:xfrm>
              <a:off x="18797343" y="20107176"/>
              <a:ext cx="32252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A screenshot of our visualization with the “C” cell lineage highlighted in red.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1389955" y="26070169"/>
              <a:ext cx="10239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Highlighting can be tracked in the lineage tree (left panel). In addition to a </a:t>
              </a:r>
              <a:r>
                <a:rPr lang="en-US" sz="2400" dirty="0" err="1" smtClean="0">
                  <a:latin typeface="Helvetica Neue Light"/>
                  <a:cs typeface="Helvetica Neue Light"/>
                </a:rPr>
                <a:t>heatmap</a:t>
              </a:r>
              <a:r>
                <a:rPr lang="en-US" sz="2400" dirty="0" smtClean="0">
                  <a:latin typeface="Helvetica Neue Light"/>
                  <a:cs typeface="Helvetica Neue Light"/>
                </a:rPr>
                <a:t> of gene expression, shown in the screenshot above, we added a PCA plot of cells based on their gene expression patterns (right panel).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297" y="21538258"/>
            <a:ext cx="10502312" cy="11026975"/>
            <a:chOff x="287297" y="21384322"/>
            <a:chExt cx="10502312" cy="11026975"/>
          </a:xfrm>
        </p:grpSpPr>
        <p:sp>
          <p:nvSpPr>
            <p:cNvPr id="23" name="Rectangle 22"/>
            <p:cNvSpPr/>
            <p:nvPr/>
          </p:nvSpPr>
          <p:spPr>
            <a:xfrm>
              <a:off x="287297" y="21384322"/>
              <a:ext cx="10502312" cy="11026975"/>
            </a:xfrm>
            <a:prstGeom prst="rect">
              <a:avLst/>
            </a:prstGeom>
            <a:solidFill>
              <a:srgbClr val="008040">
                <a:alpha val="64000"/>
              </a:srgbClr>
            </a:solidFill>
            <a:ln>
              <a:solidFill>
                <a:srgbClr val="3D808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33"/>
            <p:cNvSpPr txBox="1"/>
            <p:nvPr/>
          </p:nvSpPr>
          <p:spPr>
            <a:xfrm>
              <a:off x="612420" y="21547463"/>
              <a:ext cx="9280397" cy="754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7200" dirty="0" smtClean="0">
                  <a:latin typeface="Helvetica Neue Light"/>
                  <a:ea typeface="Signika"/>
                  <a:cs typeface="Helvetica Neue Light"/>
                  <a:sym typeface="Signika"/>
                </a:rPr>
                <a:t>Approach</a:t>
              </a:r>
              <a:r>
                <a:rPr lang="en-US" sz="7200" dirty="0" smtClean="0">
                  <a:latin typeface="Helvetica Neue Light"/>
                  <a:ea typeface="Signika"/>
                  <a:cs typeface="Helvetica Neue Light"/>
                  <a:sym typeface="Signika"/>
                </a:rPr>
                <a:t> and Design</a:t>
              </a:r>
              <a:endParaRPr lang="en" sz="7200" dirty="0">
                <a:latin typeface="Helvetica Neue Light"/>
                <a:ea typeface="Signika"/>
                <a:cs typeface="Helvetica Neue Light"/>
                <a:sym typeface="Signik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698" y="22936560"/>
              <a:ext cx="9643866" cy="367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3200" b="1" dirty="0">
                  <a:latin typeface="Helvetica Neue Light"/>
                  <a:cs typeface="Helvetica Neue Light"/>
                </a:rPr>
                <a:t>We sought to address this lack of resource by developing an interactive visualization that includes a 3D plot of the </a:t>
              </a:r>
              <a:r>
                <a:rPr lang="en-US" sz="3200" b="1" i="1" dirty="0">
                  <a:latin typeface="Helvetica Neue Light"/>
                  <a:cs typeface="Helvetica Neue Light"/>
                </a:rPr>
                <a:t>C. </a:t>
              </a:r>
              <a:r>
                <a:rPr lang="en-US" sz="3200" b="1" i="1" dirty="0" err="1">
                  <a:latin typeface="Helvetica Neue Light"/>
                  <a:cs typeface="Helvetica Neue Light"/>
                </a:rPr>
                <a:t>elegans</a:t>
              </a:r>
              <a:r>
                <a:rPr lang="en-US" sz="3200" b="1" i="1" dirty="0">
                  <a:latin typeface="Helvetica Neue Light"/>
                  <a:cs typeface="Helvetica Neue Light"/>
                </a:rPr>
                <a:t> </a:t>
              </a:r>
              <a:r>
                <a:rPr lang="en-US" sz="3200" b="1" dirty="0">
                  <a:latin typeface="Helvetica Neue Light"/>
                  <a:cs typeface="Helvetica Neue Light"/>
                </a:rPr>
                <a:t>developing embryo, a lineage tree that is synched to the 3D plot, and plots of gene expression patterns. </a:t>
              </a:r>
              <a:r>
                <a:rPr lang="en-US" sz="3200" dirty="0">
                  <a:latin typeface="Helvetica Neue Light"/>
                  <a:cs typeface="Helvetica Neue Light"/>
                </a:rPr>
                <a:t>Users can explore the data using filters for lineage, cell type, and time point.</a:t>
              </a:r>
            </a:p>
            <a:p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26272" y="27085777"/>
              <a:ext cx="7038976" cy="4809007"/>
              <a:chOff x="1111251" y="1279815"/>
              <a:chExt cx="7038976" cy="480900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111251" y="1487679"/>
                <a:ext cx="6542998" cy="4601143"/>
                <a:chOff x="1919838" y="1803645"/>
                <a:chExt cx="5608913" cy="4269861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1919838" y="1803647"/>
                  <a:ext cx="1688081" cy="42698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607920" y="1803646"/>
                  <a:ext cx="1951211" cy="24452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607921" y="4248907"/>
                  <a:ext cx="3920830" cy="18245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5560877" y="1803645"/>
                  <a:ext cx="1966888" cy="244526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41" name="Picture 40" descr="F3.large.jp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712" y="4356567"/>
                <a:ext cx="4386793" cy="1309184"/>
              </a:xfrm>
              <a:prstGeom prst="rect">
                <a:avLst/>
              </a:prstGeom>
            </p:spPr>
          </p:pic>
          <p:cxnSp>
            <p:nvCxnSpPr>
              <p:cNvPr id="42" name="Straight Connector 41"/>
              <p:cNvCxnSpPr/>
              <p:nvPr/>
            </p:nvCxnSpPr>
            <p:spPr>
              <a:xfrm>
                <a:off x="4178291" y="1960331"/>
                <a:ext cx="0" cy="1295949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3472166" y="2635059"/>
                <a:ext cx="141225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3472167" y="2171340"/>
                <a:ext cx="1412249" cy="92743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857206" y="2417993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x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877421" y="1883541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/>
                    <a:cs typeface="Times New Roman"/>
                  </a:rPr>
                  <a:t>z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83887" y="1621221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y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973738" y="2417993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215023" y="2298958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083887" y="2681849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159948" y="2519811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304183" y="3487844"/>
                <a:ext cx="424212" cy="428187"/>
                <a:chOff x="4135861" y="3803810"/>
                <a:chExt cx="424212" cy="428187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142439" y="3803810"/>
                  <a:ext cx="0" cy="424563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4135861" y="4231997"/>
                  <a:ext cx="424212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4057991" y="3487844"/>
                <a:ext cx="424212" cy="428187"/>
                <a:chOff x="4135861" y="3803810"/>
                <a:chExt cx="424212" cy="428187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142439" y="3803810"/>
                  <a:ext cx="0" cy="424563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4135861" y="4231997"/>
                  <a:ext cx="424212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4776236" y="3487844"/>
                <a:ext cx="424212" cy="428187"/>
                <a:chOff x="4135861" y="3803810"/>
                <a:chExt cx="424212" cy="428187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142439" y="3803810"/>
                  <a:ext cx="0" cy="424563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4135861" y="4231997"/>
                  <a:ext cx="424212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/>
              <p:cNvSpPr txBox="1"/>
              <p:nvPr/>
            </p:nvSpPr>
            <p:spPr>
              <a:xfrm>
                <a:off x="3384231" y="3797165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x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124966" y="3487844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y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585880" y="3487844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y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31945" y="3797165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x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888430" y="3487844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/>
                    <a:cs typeface="Times New Roman"/>
                  </a:rPr>
                  <a:t>z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889874" y="3797165"/>
                <a:ext cx="13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/>
                    <a:cs typeface="Times New Roman"/>
                  </a:rPr>
                  <a:t>z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986303" y="3876829"/>
                <a:ext cx="1177552" cy="180787"/>
              </a:xfrm>
              <a:prstGeom prst="rect">
                <a:avLst/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5667856" y="1522271"/>
                <a:ext cx="1911724" cy="2292552"/>
                <a:chOff x="6232834" y="1838237"/>
                <a:chExt cx="1911724" cy="2292552"/>
              </a:xfrm>
            </p:grpSpPr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665581" y="2300741"/>
                  <a:ext cx="1478977" cy="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6665581" y="2300741"/>
                  <a:ext cx="0" cy="1830048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Group 70"/>
                <p:cNvGrpSpPr/>
                <p:nvPr/>
              </p:nvGrpSpPr>
              <p:grpSpPr>
                <a:xfrm>
                  <a:off x="6665581" y="2300741"/>
                  <a:ext cx="562451" cy="542361"/>
                  <a:chOff x="6898825" y="2977332"/>
                  <a:chExt cx="562451" cy="542361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45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76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70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7223799" y="2300741"/>
                  <a:ext cx="562451" cy="542361"/>
                  <a:chOff x="6898825" y="2977332"/>
                  <a:chExt cx="562451" cy="542361"/>
                </a:xfrm>
                <a:solidFill>
                  <a:srgbClr val="FFFF00"/>
                </a:solidFill>
              </p:grpSpPr>
              <p:sp>
                <p:nvSpPr>
                  <p:cNvPr id="135" name="Rectangle 134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59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Rectangle 138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43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6667804" y="2843102"/>
                  <a:ext cx="562451" cy="542361"/>
                  <a:chOff x="6898825" y="2977332"/>
                  <a:chExt cx="562451" cy="542361"/>
                </a:xfrm>
                <a:solidFill>
                  <a:srgbClr val="FFFF00"/>
                </a:solidFill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86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7223937" y="2843615"/>
                  <a:ext cx="562451" cy="542361"/>
                  <a:chOff x="6898825" y="2977332"/>
                  <a:chExt cx="562451" cy="542361"/>
                </a:xfrm>
                <a:solidFill>
                  <a:srgbClr val="0000FF"/>
                </a:solidFill>
              </p:grpSpPr>
              <p:sp>
                <p:nvSpPr>
                  <p:cNvPr id="117" name="Rectangle 116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77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88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82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/>
                <p:cNvGrpSpPr/>
                <p:nvPr/>
              </p:nvGrpSpPr>
              <p:grpSpPr>
                <a:xfrm>
                  <a:off x="6667942" y="3383990"/>
                  <a:ext cx="562451" cy="542361"/>
                  <a:chOff x="6898825" y="2977332"/>
                  <a:chExt cx="562451" cy="542361"/>
                </a:xfrm>
                <a:solidFill>
                  <a:srgbClr val="FFFF00"/>
                </a:solidFill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53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" name="Group 75"/>
                <p:cNvGrpSpPr/>
                <p:nvPr/>
              </p:nvGrpSpPr>
              <p:grpSpPr>
                <a:xfrm>
                  <a:off x="7226160" y="3384503"/>
                  <a:ext cx="562451" cy="542361"/>
                  <a:chOff x="6898825" y="2977332"/>
                  <a:chExt cx="562451" cy="542361"/>
                </a:xfrm>
                <a:solidFill>
                  <a:srgbClr val="0000FF"/>
                </a:solidFill>
              </p:grpSpPr>
              <p:sp>
                <p:nvSpPr>
                  <p:cNvPr id="99" name="Rectangle 98"/>
                  <p:cNvSpPr/>
                  <p:nvPr/>
                </p:nvSpPr>
                <p:spPr>
                  <a:xfrm>
                    <a:off x="6898825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7086864" y="2977332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43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6898825" y="3158119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7087556" y="3160366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/>
                  <p:cNvSpPr/>
                  <p:nvPr/>
                </p:nvSpPr>
                <p:spPr>
                  <a:xfrm>
                    <a:off x="7273375" y="3156778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87556" y="3336920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>
                  <a:xfrm>
                    <a:off x="7271129" y="2977332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6898963" y="3338906"/>
                    <a:ext cx="187901" cy="180787"/>
                  </a:xfrm>
                  <a:prstGeom prst="rect">
                    <a:avLst/>
                  </a:prstGeom>
                  <a:solidFill>
                    <a:srgbClr val="0000FF">
                      <a:alpha val="72000"/>
                    </a:srgb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7273375" y="3337433"/>
                    <a:ext cx="187901" cy="18078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7" name="TextBox 76"/>
                <p:cNvSpPr txBox="1"/>
                <p:nvPr/>
              </p:nvSpPr>
              <p:spPr>
                <a:xfrm rot="5400000">
                  <a:off x="6246785" y="2238516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1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6425060" y="2238517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2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 rot="5400000">
                  <a:off x="6611186" y="2238518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3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>
                  <a:off x="6791310" y="2238519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4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>
                  <a:off x="6987270" y="2238520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5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 rot="5400000">
                  <a:off x="7185587" y="2238516"/>
                  <a:ext cx="1016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Helvetica Light"/>
                      <a:cs typeface="Helvetica Light"/>
                    </a:rPr>
                    <a:t>Gene 6 </a:t>
                  </a:r>
                  <a:endParaRPr lang="en-US" sz="800" dirty="0">
                    <a:latin typeface="Helvetica Light"/>
                    <a:cs typeface="Helvetica Light"/>
                  </a:endParaRPr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6358467" y="2377565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6358467" y="2585000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6359241" y="2771424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flipH="1">
                  <a:off x="6358467" y="2953298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6359241" y="3144413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>
                  <a:off x="6359241" y="3325833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6358467" y="3490932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>
                  <a:off x="6358467" y="3681432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6359241" y="3850765"/>
                  <a:ext cx="242074" cy="134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356169" y="2369233"/>
                  <a:ext cx="0" cy="588825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6356169" y="3136844"/>
                  <a:ext cx="0" cy="362010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6356169" y="3677199"/>
                  <a:ext cx="0" cy="178476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H="1">
                  <a:off x="6235132" y="3758776"/>
                  <a:ext cx="121037" cy="238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6238204" y="3326545"/>
                  <a:ext cx="121037" cy="238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6235132" y="2678393"/>
                  <a:ext cx="121037" cy="238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6232834" y="2673571"/>
                  <a:ext cx="0" cy="1094696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TextBox 152"/>
              <p:cNvSpPr txBox="1"/>
              <p:nvPr/>
            </p:nvSpPr>
            <p:spPr>
              <a:xfrm>
                <a:off x="5669668" y="3851252"/>
                <a:ext cx="1054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Helvetica Light"/>
                    <a:cs typeface="Helvetica Light"/>
                  </a:rPr>
                  <a:t>0%</a:t>
                </a:r>
                <a:endParaRPr lang="en-US" sz="1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7096127" y="3840858"/>
                <a:ext cx="1054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Helvetica Light"/>
                    <a:cs typeface="Helvetica Light"/>
                  </a:rPr>
                  <a:t>100%</a:t>
                </a:r>
                <a:endParaRPr lang="en-US" sz="1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 rot="16200000">
                <a:off x="4848401" y="2650953"/>
                <a:ext cx="136294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Lineage tree nodes</a:t>
                </a:r>
                <a:endParaRPr lang="en-US" sz="8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381762" y="3506581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529366" y="3506581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457823" y="3651402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567972" y="3608399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138962" y="3591320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159891" y="3472285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4215023" y="3736141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300422" y="3452301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857206" y="3491863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004810" y="3491863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829341" y="3710355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953482" y="3625616"/>
                <a:ext cx="110149" cy="119035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1231018" y="1643493"/>
                <a:ext cx="1054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Helvetica Light"/>
                    <a:cs typeface="Helvetica Light"/>
                  </a:rPr>
                  <a:t>Playback</a:t>
                </a:r>
                <a:endParaRPr lang="en-US" sz="1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236832" y="2433419"/>
                <a:ext cx="1054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Helvetica Light"/>
                    <a:cs typeface="Helvetica Light"/>
                  </a:rPr>
                  <a:t>Highlighting</a:t>
                </a:r>
                <a:endParaRPr lang="en-US" sz="1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1231018" y="3198970"/>
                <a:ext cx="1054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Helvetica Light"/>
                    <a:cs typeface="Helvetica Light"/>
                  </a:rPr>
                  <a:t>Expression</a:t>
                </a:r>
                <a:endParaRPr lang="en-US" sz="10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282872" y="1984775"/>
                <a:ext cx="1143000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911522" y="1914936"/>
                <a:ext cx="313181" cy="312430"/>
              </a:xfrm>
              <a:prstGeom prst="ellipse">
                <a:avLst/>
              </a:prstGeom>
              <a:solidFill>
                <a:srgbClr val="93CDDD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282872" y="2685799"/>
                <a:ext cx="1264704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247852" y="2660991"/>
                <a:ext cx="23306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Light"/>
                    <a:cs typeface="Helvetica Light"/>
                  </a:rPr>
                  <a:t>Cell lineage or cell type</a:t>
                </a:r>
              </a:p>
              <a:p>
                <a:endParaRPr lang="en-US" dirty="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2635422" y="2684911"/>
                <a:ext cx="215728" cy="18714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282872" y="2913785"/>
                <a:ext cx="215728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651000" y="2919386"/>
                <a:ext cx="1060450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1246970" y="2828548"/>
                <a:ext cx="26017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Helvetica Light"/>
                    <a:cs typeface="Helvetica Light"/>
                  </a:rPr>
                  <a:t>+</a:t>
                </a:r>
                <a:endParaRPr lang="en-US" sz="14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1618385" y="2902236"/>
                <a:ext cx="185213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Hide non-highlighted</a:t>
                </a:r>
                <a:endParaRPr lang="en-US" sz="800" dirty="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247852" y="3468454"/>
                <a:ext cx="1299724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231018" y="3442343"/>
                <a:ext cx="23306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Gene name or function</a:t>
                </a:r>
                <a:endParaRPr lang="en-US" sz="8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2527558" y="1984775"/>
                <a:ext cx="418842" cy="18714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2532916" y="1965330"/>
                <a:ext cx="23306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slow</a:t>
                </a:r>
                <a:endParaRPr lang="en-US" sz="8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6723769" y="1300790"/>
                <a:ext cx="929330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6369051" y="1300532"/>
                <a:ext cx="356062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5981875" y="1300534"/>
                <a:ext cx="387176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350385" y="1279815"/>
                <a:ext cx="5651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Help</a:t>
                </a:r>
                <a:endParaRPr lang="en-US" sz="8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5946568" y="1279815"/>
                <a:ext cx="6275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 Light"/>
                    <a:cs typeface="Helvetica Light"/>
                  </a:rPr>
                  <a:t>About</a:t>
                </a:r>
                <a:endParaRPr lang="en-US" sz="8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282872" y="3783255"/>
                <a:ext cx="215728" cy="18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250231" y="3698041"/>
                <a:ext cx="26017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Helvetica Light"/>
                    <a:cs typeface="Helvetica Light"/>
                  </a:rPr>
                  <a:t>+</a:t>
                </a:r>
                <a:endParaRPr lang="en-US" sz="1400" dirty="0">
                  <a:latin typeface="Helvetica Light"/>
                  <a:cs typeface="Helvetica Light"/>
                </a:endParaRPr>
              </a:p>
              <a:p>
                <a:endParaRPr lang="en-US" dirty="0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7493927" y="27153907"/>
              <a:ext cx="3225225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A prototype of our visualization. We strived to combine a) user selections for cell lineage, cell type, and gene expression, b) a 3D plot of embryo development, c) small multiple projections of that 3D plot, d) a heat map of gene expression values, and e) the lineage tree.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384435" y="27085903"/>
              <a:ext cx="23306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Helvetica Light"/>
                  <a:cs typeface="Helvetica Light"/>
                </a:rPr>
                <a:t>Show me how</a:t>
              </a:r>
              <a:endParaRPr lang="en-US" sz="800" dirty="0">
                <a:latin typeface="Helvetica Light"/>
                <a:cs typeface="Helvetica Light"/>
              </a:endParaRPr>
            </a:p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832" y="27216673"/>
              <a:ext cx="43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Helvetica Neue Light"/>
                  <a:cs typeface="Helvetica Neue Light"/>
                </a:rPr>
                <a:t>a)</a:t>
              </a:r>
              <a:endParaRPr lang="en-US" sz="1800" dirty="0">
                <a:latin typeface="Helvetica Neue Light"/>
                <a:cs typeface="Helvetica Neue Light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2685756" y="27332324"/>
              <a:ext cx="43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Helvetica Neue Light"/>
                  <a:cs typeface="Helvetica Neue Light"/>
                </a:rPr>
                <a:t>b)</a:t>
              </a:r>
              <a:endParaRPr lang="en-US" sz="1800" dirty="0">
                <a:latin typeface="Helvetica Neue Light"/>
                <a:cs typeface="Helvetica Neue Light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704998" y="28885485"/>
              <a:ext cx="43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Helvetica Neue Light"/>
                  <a:cs typeface="Helvetica Neue Light"/>
                </a:rPr>
                <a:t>c</a:t>
              </a:r>
              <a:r>
                <a:rPr lang="en-US" sz="1800" dirty="0" smtClean="0">
                  <a:latin typeface="Helvetica Neue Light"/>
                  <a:cs typeface="Helvetica Neue Light"/>
                </a:rPr>
                <a:t>)</a:t>
              </a:r>
              <a:endParaRPr lang="en-US" sz="1800" dirty="0">
                <a:latin typeface="Helvetica Neue Light"/>
                <a:cs typeface="Helvetica Neue Light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993030" y="27268618"/>
              <a:ext cx="43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Helvetica Neue Light"/>
                  <a:cs typeface="Helvetica Neue Light"/>
                </a:rPr>
                <a:t>d)</a:t>
              </a:r>
              <a:endParaRPr lang="en-US" sz="1800" dirty="0">
                <a:latin typeface="Helvetica Neue Light"/>
                <a:cs typeface="Helvetica Neue Light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700523" y="29900895"/>
              <a:ext cx="43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Helvetica Neue Light"/>
                  <a:cs typeface="Helvetica Neue Light"/>
                </a:rPr>
                <a:t>e</a:t>
              </a:r>
              <a:r>
                <a:rPr lang="en-US" sz="1800" dirty="0" smtClean="0">
                  <a:latin typeface="Helvetica Neue Light"/>
                  <a:cs typeface="Helvetica Neue Light"/>
                </a:rPr>
                <a:t>)</a:t>
              </a:r>
              <a:endParaRPr lang="en-US" sz="1800" dirty="0">
                <a:latin typeface="Helvetica Neue Light"/>
                <a:cs typeface="Helvetica Neue Light"/>
              </a:endParaRPr>
            </a:p>
          </p:txBody>
        </p:sp>
      </p:grpSp>
      <p:pic>
        <p:nvPicPr>
          <p:cNvPr id="232" name="Picture 2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8"/>
          <a:stretch/>
        </p:blipFill>
        <p:spPr>
          <a:xfrm rot="5400000">
            <a:off x="16751938" y="5196674"/>
            <a:ext cx="4090810" cy="4142592"/>
          </a:xfrm>
          <a:prstGeom prst="rect">
            <a:avLst/>
          </a:prstGeom>
        </p:spPr>
      </p:pic>
      <p:sp>
        <p:nvSpPr>
          <p:cNvPr id="233" name="TextBox 232"/>
          <p:cNvSpPr txBox="1"/>
          <p:nvPr/>
        </p:nvSpPr>
        <p:spPr>
          <a:xfrm>
            <a:off x="16784730" y="9414975"/>
            <a:ext cx="559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An adult </a:t>
            </a:r>
            <a:r>
              <a:rPr lang="en-US" sz="2400" i="1" dirty="0" smtClean="0">
                <a:latin typeface="Helvetica Neue Light"/>
                <a:cs typeface="Helvetica Neue Light"/>
              </a:rPr>
              <a:t>C. </a:t>
            </a:r>
            <a:r>
              <a:rPr lang="en-US" sz="2400" i="1" dirty="0" err="1" smtClean="0">
                <a:latin typeface="Helvetica Neue Light"/>
                <a:cs typeface="Helvetica Neue Light"/>
              </a:rPr>
              <a:t>elegans</a:t>
            </a:r>
            <a:r>
              <a:rPr lang="en-US" sz="2400" i="1" dirty="0" smtClean="0">
                <a:latin typeface="Helvetica Neue Light"/>
                <a:cs typeface="Helvetica Neue Light"/>
              </a:rPr>
              <a:t> </a:t>
            </a:r>
            <a:r>
              <a:rPr lang="en-US" sz="2400" dirty="0" smtClean="0">
                <a:latin typeface="Helvetica Neue Light"/>
                <a:cs typeface="Helvetica Neue Light"/>
              </a:rPr>
              <a:t>specimen.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599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simple-light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Melissa Chiasson</cp:lastModifiedBy>
  <cp:revision>23</cp:revision>
  <dcterms:modified xsi:type="dcterms:W3CDTF">2015-06-08T18:29:05Z</dcterms:modified>
</cp:coreProperties>
</file>